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Lst>
  <p:sldSz cx="18288000" cy="10287000"/>
  <p:notesSz cx="6858000" cy="9144000"/>
  <p:embeddedFontLst>
    <p:embeddedFont>
      <p:font typeface="Glacial Indifference" panose="020B0604020202020204" charset="0"/>
      <p:regular r:id="rId16"/>
    </p:embeddedFont>
    <p:embeddedFont>
      <p:font typeface="Glacial Indifference Bold" panose="020B0604020202020204" charset="0"/>
      <p:regular r:id="rId17"/>
    </p:embeddedFont>
    <p:embeddedFont>
      <p:font typeface="Nunito"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3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de rethasvi" userId="c32f72b8e6e93bb5" providerId="LiveId" clId="{7D358391-836C-4FCB-9C7A-BC1510E2BD9E}"/>
    <pc:docChg chg="undo custSel modSld">
      <pc:chgData name="chede rethasvi" userId="c32f72b8e6e93bb5" providerId="LiveId" clId="{7D358391-836C-4FCB-9C7A-BC1510E2BD9E}" dt="2024-12-25T17:35:56.757" v="1" actId="14100"/>
      <pc:docMkLst>
        <pc:docMk/>
      </pc:docMkLst>
      <pc:sldChg chg="modSp mod">
        <pc:chgData name="chede rethasvi" userId="c32f72b8e6e93bb5" providerId="LiveId" clId="{7D358391-836C-4FCB-9C7A-BC1510E2BD9E}" dt="2024-12-25T17:35:56.757" v="1" actId="14100"/>
        <pc:sldMkLst>
          <pc:docMk/>
          <pc:sldMk cId="0" sldId="262"/>
        </pc:sldMkLst>
        <pc:spChg chg="mod">
          <ac:chgData name="chede rethasvi" userId="c32f72b8e6e93bb5" providerId="LiveId" clId="{7D358391-836C-4FCB-9C7A-BC1510E2BD9E}" dt="2024-12-25T17:35:56.757" v="1" actId="14100"/>
          <ac:spMkLst>
            <pc:docMk/>
            <pc:sldMk cId="0" sldId="262"/>
            <ac:spMk id="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grpSp>
        <p:nvGrpSpPr>
          <p:cNvPr id="11" name="Group 11"/>
          <p:cNvGrpSpPr/>
          <p:nvPr/>
        </p:nvGrpSpPr>
        <p:grpSpPr>
          <a:xfrm>
            <a:off x="1600874" y="2244784"/>
            <a:ext cx="14646275" cy="6340475"/>
            <a:chOff x="0" y="0"/>
            <a:chExt cx="19528367" cy="8453967"/>
          </a:xfrm>
        </p:grpSpPr>
        <p:sp>
          <p:nvSpPr>
            <p:cNvPr id="12" name="Freeform 12"/>
            <p:cNvSpPr/>
            <p:nvPr/>
          </p:nvSpPr>
          <p:spPr>
            <a:xfrm>
              <a:off x="10541" y="10541"/>
              <a:ext cx="19507327" cy="8432800"/>
            </a:xfrm>
            <a:custGeom>
              <a:avLst/>
              <a:gdLst/>
              <a:ahLst/>
              <a:cxnLst/>
              <a:rect l="l" t="t" r="r" b="b"/>
              <a:pathLst>
                <a:path w="19507327" h="8432800">
                  <a:moveTo>
                    <a:pt x="0" y="1405509"/>
                  </a:moveTo>
                  <a:cubicBezTo>
                    <a:pt x="0" y="629285"/>
                    <a:pt x="630174" y="0"/>
                    <a:pt x="1407541" y="0"/>
                  </a:cubicBezTo>
                  <a:lnTo>
                    <a:pt x="18099786" y="0"/>
                  </a:lnTo>
                  <a:cubicBezTo>
                    <a:pt x="18877153" y="0"/>
                    <a:pt x="19507327" y="629285"/>
                    <a:pt x="19507327" y="1405509"/>
                  </a:cubicBezTo>
                  <a:lnTo>
                    <a:pt x="19507327" y="7027291"/>
                  </a:lnTo>
                  <a:cubicBezTo>
                    <a:pt x="19507327" y="7803515"/>
                    <a:pt x="18877153" y="8432799"/>
                    <a:pt x="18099786" y="8432799"/>
                  </a:cubicBezTo>
                  <a:lnTo>
                    <a:pt x="1407541" y="8432799"/>
                  </a:lnTo>
                  <a:cubicBezTo>
                    <a:pt x="630174" y="8432800"/>
                    <a:pt x="0" y="7803642"/>
                    <a:pt x="0" y="7027291"/>
                  </a:cubicBezTo>
                  <a:close/>
                </a:path>
              </a:pathLst>
            </a:custGeom>
            <a:solidFill>
              <a:srgbClr val="FFFFFF"/>
            </a:solidFill>
          </p:spPr>
        </p:sp>
        <p:sp>
          <p:nvSpPr>
            <p:cNvPr id="13" name="Freeform 13"/>
            <p:cNvSpPr/>
            <p:nvPr/>
          </p:nvSpPr>
          <p:spPr>
            <a:xfrm>
              <a:off x="0" y="0"/>
              <a:ext cx="19528410" cy="8454009"/>
            </a:xfrm>
            <a:custGeom>
              <a:avLst/>
              <a:gdLst/>
              <a:ahLst/>
              <a:cxnLst/>
              <a:rect l="l" t="t" r="r" b="b"/>
              <a:pathLst>
                <a:path w="19528410" h="8454009">
                  <a:moveTo>
                    <a:pt x="0" y="1416050"/>
                  </a:moveTo>
                  <a:cubicBezTo>
                    <a:pt x="0" y="633984"/>
                    <a:pt x="634873" y="0"/>
                    <a:pt x="1418082" y="0"/>
                  </a:cubicBezTo>
                  <a:lnTo>
                    <a:pt x="18110327" y="0"/>
                  </a:lnTo>
                  <a:lnTo>
                    <a:pt x="18110327" y="10541"/>
                  </a:lnTo>
                  <a:lnTo>
                    <a:pt x="18110327" y="0"/>
                  </a:lnTo>
                  <a:cubicBezTo>
                    <a:pt x="18893537" y="0"/>
                    <a:pt x="19528410" y="633984"/>
                    <a:pt x="19528410" y="1416050"/>
                  </a:cubicBezTo>
                  <a:lnTo>
                    <a:pt x="19517868" y="1416050"/>
                  </a:lnTo>
                  <a:lnTo>
                    <a:pt x="19528410" y="1416050"/>
                  </a:lnTo>
                  <a:lnTo>
                    <a:pt x="19528410" y="7037832"/>
                  </a:lnTo>
                  <a:lnTo>
                    <a:pt x="19517868" y="7037832"/>
                  </a:lnTo>
                  <a:lnTo>
                    <a:pt x="19528410" y="7037832"/>
                  </a:lnTo>
                  <a:cubicBezTo>
                    <a:pt x="19528410" y="7819898"/>
                    <a:pt x="18893537" y="8453882"/>
                    <a:pt x="18110327" y="8453882"/>
                  </a:cubicBezTo>
                  <a:lnTo>
                    <a:pt x="18110327" y="8443340"/>
                  </a:lnTo>
                  <a:lnTo>
                    <a:pt x="18110327" y="8453882"/>
                  </a:lnTo>
                  <a:lnTo>
                    <a:pt x="1418082" y="8453882"/>
                  </a:lnTo>
                  <a:lnTo>
                    <a:pt x="1418082" y="8443340"/>
                  </a:lnTo>
                  <a:lnTo>
                    <a:pt x="1418082" y="8453882"/>
                  </a:lnTo>
                  <a:cubicBezTo>
                    <a:pt x="634873" y="8454009"/>
                    <a:pt x="0" y="7820025"/>
                    <a:pt x="0" y="7037832"/>
                  </a:cubicBezTo>
                  <a:lnTo>
                    <a:pt x="0" y="1416050"/>
                  </a:lnTo>
                  <a:lnTo>
                    <a:pt x="10541" y="1416050"/>
                  </a:lnTo>
                  <a:lnTo>
                    <a:pt x="0" y="1416050"/>
                  </a:lnTo>
                  <a:moveTo>
                    <a:pt x="21209" y="1416050"/>
                  </a:moveTo>
                  <a:lnTo>
                    <a:pt x="21209" y="7037832"/>
                  </a:lnTo>
                  <a:lnTo>
                    <a:pt x="10541" y="7037832"/>
                  </a:lnTo>
                  <a:lnTo>
                    <a:pt x="21082" y="7037832"/>
                  </a:lnTo>
                  <a:cubicBezTo>
                    <a:pt x="21209" y="7808214"/>
                    <a:pt x="646557" y="8432800"/>
                    <a:pt x="1418082" y="8432800"/>
                  </a:cubicBezTo>
                  <a:lnTo>
                    <a:pt x="18110327" y="8432800"/>
                  </a:lnTo>
                  <a:cubicBezTo>
                    <a:pt x="18881852" y="8432800"/>
                    <a:pt x="19507200" y="7808214"/>
                    <a:pt x="19507200" y="7037832"/>
                  </a:cubicBezTo>
                  <a:lnTo>
                    <a:pt x="19507200" y="1416050"/>
                  </a:lnTo>
                  <a:cubicBezTo>
                    <a:pt x="19507200" y="645668"/>
                    <a:pt x="18881852" y="21082"/>
                    <a:pt x="18110327" y="21082"/>
                  </a:cubicBezTo>
                  <a:lnTo>
                    <a:pt x="1418082" y="21082"/>
                  </a:lnTo>
                  <a:lnTo>
                    <a:pt x="1418082" y="10541"/>
                  </a:lnTo>
                  <a:lnTo>
                    <a:pt x="1418082" y="21082"/>
                  </a:lnTo>
                  <a:cubicBezTo>
                    <a:pt x="646557" y="21209"/>
                    <a:pt x="21209" y="645668"/>
                    <a:pt x="21209" y="1416050"/>
                  </a:cubicBezTo>
                  <a:close/>
                </a:path>
              </a:pathLst>
            </a:custGeom>
            <a:solidFill>
              <a:srgbClr val="94A088"/>
            </a:solidFill>
          </p:spPr>
        </p:sp>
      </p:grpSp>
      <p:sp>
        <p:nvSpPr>
          <p:cNvPr id="14" name="TextBox 14"/>
          <p:cNvSpPr txBox="1"/>
          <p:nvPr/>
        </p:nvSpPr>
        <p:spPr>
          <a:xfrm>
            <a:off x="1357351" y="3080004"/>
            <a:ext cx="15133320" cy="2733675"/>
          </a:xfrm>
          <a:prstGeom prst="rect">
            <a:avLst/>
          </a:prstGeom>
        </p:spPr>
        <p:txBody>
          <a:bodyPr lIns="0" tIns="0" rIns="0" bIns="0" rtlCol="0" anchor="t">
            <a:spAutoFit/>
          </a:bodyPr>
          <a:lstStyle/>
          <a:p>
            <a:pPr algn="ctr">
              <a:lnSpc>
                <a:spcPts val="9600"/>
              </a:lnSpc>
            </a:pPr>
            <a:r>
              <a:rPr lang="en-US" sz="8000" b="1">
                <a:solidFill>
                  <a:srgbClr val="000000"/>
                </a:solidFill>
                <a:latin typeface="Glacial Indifference Bold"/>
                <a:ea typeface="Glacial Indifference Bold"/>
                <a:cs typeface="Glacial Indifference Bold"/>
                <a:sym typeface="Glacial Indifference Bold"/>
              </a:rPr>
              <a:t>GLUCOSENSE</a:t>
            </a:r>
          </a:p>
          <a:p>
            <a:pPr algn="ctr">
              <a:lnSpc>
                <a:spcPts val="5999"/>
              </a:lnSpc>
            </a:pPr>
            <a:r>
              <a:rPr lang="en-US" sz="4999">
                <a:solidFill>
                  <a:srgbClr val="000000"/>
                </a:solidFill>
                <a:latin typeface="Glacial Indifference"/>
                <a:ea typeface="Glacial Indifference"/>
                <a:cs typeface="Glacial Indifference"/>
                <a:sym typeface="Glacial Indifference"/>
              </a:rPr>
              <a:t>(AI-POWERED DIABETES DETECTION </a:t>
            </a:r>
          </a:p>
          <a:p>
            <a:pPr algn="ctr">
              <a:lnSpc>
                <a:spcPts val="5999"/>
              </a:lnSpc>
            </a:pPr>
            <a:r>
              <a:rPr lang="en-US" sz="4999">
                <a:solidFill>
                  <a:srgbClr val="000000"/>
                </a:solidFill>
                <a:latin typeface="Glacial Indifference"/>
                <a:ea typeface="Glacial Indifference"/>
                <a:cs typeface="Glacial Indifference"/>
                <a:sym typeface="Glacial Indifference"/>
              </a:rPr>
              <a:t>FOR EARLY INVENTION )</a:t>
            </a:r>
          </a:p>
        </p:txBody>
      </p:sp>
      <p:grpSp>
        <p:nvGrpSpPr>
          <p:cNvPr id="16" name="Group 16"/>
          <p:cNvGrpSpPr/>
          <p:nvPr/>
        </p:nvGrpSpPr>
        <p:grpSpPr>
          <a:xfrm>
            <a:off x="-1912938" y="140964"/>
            <a:ext cx="13655675" cy="642114"/>
            <a:chOff x="0" y="0"/>
            <a:chExt cx="18207567" cy="856152"/>
          </a:xfrm>
        </p:grpSpPr>
        <p:sp>
          <p:nvSpPr>
            <p:cNvPr id="17" name="Freeform 17"/>
            <p:cNvSpPr/>
            <p:nvPr/>
          </p:nvSpPr>
          <p:spPr>
            <a:xfrm>
              <a:off x="10541" y="10541"/>
              <a:ext cx="18186528" cy="834898"/>
            </a:xfrm>
            <a:custGeom>
              <a:avLst/>
              <a:gdLst/>
              <a:ahLst/>
              <a:cxnLst/>
              <a:rect l="l" t="t" r="r" b="b"/>
              <a:pathLst>
                <a:path w="18186528" h="834898">
                  <a:moveTo>
                    <a:pt x="0" y="0"/>
                  </a:moveTo>
                  <a:lnTo>
                    <a:pt x="17758919" y="0"/>
                  </a:lnTo>
                  <a:lnTo>
                    <a:pt x="18186528" y="417449"/>
                  </a:lnTo>
                  <a:lnTo>
                    <a:pt x="17758919" y="834898"/>
                  </a:lnTo>
                  <a:lnTo>
                    <a:pt x="0" y="834898"/>
                  </a:lnTo>
                  <a:close/>
                </a:path>
              </a:pathLst>
            </a:custGeom>
            <a:solidFill>
              <a:srgbClr val="BD582C"/>
            </a:solidFill>
          </p:spPr>
        </p:sp>
        <p:sp>
          <p:nvSpPr>
            <p:cNvPr id="18" name="Freeform 18"/>
            <p:cNvSpPr/>
            <p:nvPr/>
          </p:nvSpPr>
          <p:spPr>
            <a:xfrm>
              <a:off x="0" y="0"/>
              <a:ext cx="18207610" cy="856234"/>
            </a:xfrm>
            <a:custGeom>
              <a:avLst/>
              <a:gdLst/>
              <a:ahLst/>
              <a:cxnLst/>
              <a:rect l="l" t="t" r="r" b="b"/>
              <a:pathLst>
                <a:path w="18207610" h="856234">
                  <a:moveTo>
                    <a:pt x="10541" y="0"/>
                  </a:moveTo>
                  <a:lnTo>
                    <a:pt x="17769460" y="0"/>
                  </a:lnTo>
                  <a:cubicBezTo>
                    <a:pt x="17772253" y="0"/>
                    <a:pt x="17774921" y="1143"/>
                    <a:pt x="17776825" y="3048"/>
                  </a:cubicBezTo>
                  <a:lnTo>
                    <a:pt x="18204435" y="420497"/>
                  </a:lnTo>
                  <a:cubicBezTo>
                    <a:pt x="18206467" y="422529"/>
                    <a:pt x="18207610" y="425196"/>
                    <a:pt x="18207610" y="428117"/>
                  </a:cubicBezTo>
                  <a:cubicBezTo>
                    <a:pt x="18207610" y="431038"/>
                    <a:pt x="18206467" y="433705"/>
                    <a:pt x="18204435" y="435737"/>
                  </a:cubicBezTo>
                  <a:lnTo>
                    <a:pt x="17776825" y="853186"/>
                  </a:lnTo>
                  <a:cubicBezTo>
                    <a:pt x="17774794" y="855091"/>
                    <a:pt x="17772253" y="856234"/>
                    <a:pt x="17769460" y="856234"/>
                  </a:cubicBezTo>
                  <a:lnTo>
                    <a:pt x="10541" y="856234"/>
                  </a:lnTo>
                  <a:cubicBezTo>
                    <a:pt x="4699" y="856234"/>
                    <a:pt x="0" y="851535"/>
                    <a:pt x="0" y="845693"/>
                  </a:cubicBezTo>
                  <a:lnTo>
                    <a:pt x="0" y="10541"/>
                  </a:lnTo>
                  <a:cubicBezTo>
                    <a:pt x="0" y="4699"/>
                    <a:pt x="4699" y="0"/>
                    <a:pt x="10541" y="0"/>
                  </a:cubicBezTo>
                  <a:moveTo>
                    <a:pt x="10541" y="21209"/>
                  </a:moveTo>
                  <a:lnTo>
                    <a:pt x="10541" y="10541"/>
                  </a:lnTo>
                  <a:lnTo>
                    <a:pt x="21082" y="10541"/>
                  </a:lnTo>
                  <a:lnTo>
                    <a:pt x="21082" y="845566"/>
                  </a:lnTo>
                  <a:lnTo>
                    <a:pt x="10541" y="845566"/>
                  </a:lnTo>
                  <a:lnTo>
                    <a:pt x="10541" y="835025"/>
                  </a:lnTo>
                  <a:lnTo>
                    <a:pt x="17769460" y="835025"/>
                  </a:lnTo>
                  <a:lnTo>
                    <a:pt x="17769460" y="845566"/>
                  </a:lnTo>
                  <a:lnTo>
                    <a:pt x="17762094" y="837946"/>
                  </a:lnTo>
                  <a:lnTo>
                    <a:pt x="18189702" y="420497"/>
                  </a:lnTo>
                  <a:lnTo>
                    <a:pt x="18197069" y="428117"/>
                  </a:lnTo>
                  <a:lnTo>
                    <a:pt x="18189702" y="435737"/>
                  </a:lnTo>
                  <a:lnTo>
                    <a:pt x="17762094" y="18288"/>
                  </a:lnTo>
                  <a:lnTo>
                    <a:pt x="17769460" y="10668"/>
                  </a:lnTo>
                  <a:lnTo>
                    <a:pt x="17769460" y="21209"/>
                  </a:lnTo>
                  <a:lnTo>
                    <a:pt x="10541" y="21209"/>
                  </a:lnTo>
                  <a:close/>
                </a:path>
              </a:pathLst>
            </a:custGeom>
            <a:solidFill>
              <a:srgbClr val="A75F0A"/>
            </a:solidFill>
          </p:spPr>
        </p:sp>
      </p:grpSp>
      <p:grpSp>
        <p:nvGrpSpPr>
          <p:cNvPr id="19" name="Group 19"/>
          <p:cNvGrpSpPr/>
          <p:nvPr/>
        </p:nvGrpSpPr>
        <p:grpSpPr>
          <a:xfrm>
            <a:off x="-846138" y="1029744"/>
            <a:ext cx="13655675" cy="642114"/>
            <a:chOff x="0" y="0"/>
            <a:chExt cx="18207567" cy="856152"/>
          </a:xfrm>
        </p:grpSpPr>
        <p:sp>
          <p:nvSpPr>
            <p:cNvPr id="20" name="Freeform 20"/>
            <p:cNvSpPr/>
            <p:nvPr/>
          </p:nvSpPr>
          <p:spPr>
            <a:xfrm>
              <a:off x="10541" y="10541"/>
              <a:ext cx="18186528" cy="834898"/>
            </a:xfrm>
            <a:custGeom>
              <a:avLst/>
              <a:gdLst/>
              <a:ahLst/>
              <a:cxnLst/>
              <a:rect l="l" t="t" r="r" b="b"/>
              <a:pathLst>
                <a:path w="18186528" h="834898">
                  <a:moveTo>
                    <a:pt x="0" y="0"/>
                  </a:moveTo>
                  <a:lnTo>
                    <a:pt x="17758919" y="0"/>
                  </a:lnTo>
                  <a:lnTo>
                    <a:pt x="18186528" y="417449"/>
                  </a:lnTo>
                  <a:lnTo>
                    <a:pt x="17758919" y="834898"/>
                  </a:lnTo>
                  <a:lnTo>
                    <a:pt x="0" y="834898"/>
                  </a:lnTo>
                  <a:close/>
                </a:path>
              </a:pathLst>
            </a:custGeom>
            <a:solidFill>
              <a:srgbClr val="E48312"/>
            </a:solidFill>
          </p:spPr>
        </p:sp>
        <p:sp>
          <p:nvSpPr>
            <p:cNvPr id="21" name="Freeform 21"/>
            <p:cNvSpPr/>
            <p:nvPr/>
          </p:nvSpPr>
          <p:spPr>
            <a:xfrm>
              <a:off x="0" y="0"/>
              <a:ext cx="18207610" cy="856234"/>
            </a:xfrm>
            <a:custGeom>
              <a:avLst/>
              <a:gdLst/>
              <a:ahLst/>
              <a:cxnLst/>
              <a:rect l="l" t="t" r="r" b="b"/>
              <a:pathLst>
                <a:path w="18207610" h="856234">
                  <a:moveTo>
                    <a:pt x="10541" y="0"/>
                  </a:moveTo>
                  <a:lnTo>
                    <a:pt x="17769460" y="0"/>
                  </a:lnTo>
                  <a:cubicBezTo>
                    <a:pt x="17772253" y="0"/>
                    <a:pt x="17774921" y="1143"/>
                    <a:pt x="17776825" y="3048"/>
                  </a:cubicBezTo>
                  <a:lnTo>
                    <a:pt x="18204435" y="420497"/>
                  </a:lnTo>
                  <a:cubicBezTo>
                    <a:pt x="18206467" y="422529"/>
                    <a:pt x="18207610" y="425196"/>
                    <a:pt x="18207610" y="428117"/>
                  </a:cubicBezTo>
                  <a:cubicBezTo>
                    <a:pt x="18207610" y="431038"/>
                    <a:pt x="18206467" y="433705"/>
                    <a:pt x="18204435" y="435737"/>
                  </a:cubicBezTo>
                  <a:lnTo>
                    <a:pt x="17776825" y="853186"/>
                  </a:lnTo>
                  <a:cubicBezTo>
                    <a:pt x="17774794" y="855091"/>
                    <a:pt x="17772253" y="856234"/>
                    <a:pt x="17769460" y="856234"/>
                  </a:cubicBezTo>
                  <a:lnTo>
                    <a:pt x="10541" y="856234"/>
                  </a:lnTo>
                  <a:cubicBezTo>
                    <a:pt x="4699" y="856234"/>
                    <a:pt x="0" y="851535"/>
                    <a:pt x="0" y="845693"/>
                  </a:cubicBezTo>
                  <a:lnTo>
                    <a:pt x="0" y="10541"/>
                  </a:lnTo>
                  <a:cubicBezTo>
                    <a:pt x="0" y="4699"/>
                    <a:pt x="4699" y="0"/>
                    <a:pt x="10541" y="0"/>
                  </a:cubicBezTo>
                  <a:moveTo>
                    <a:pt x="10541" y="21209"/>
                  </a:moveTo>
                  <a:lnTo>
                    <a:pt x="10541" y="10541"/>
                  </a:lnTo>
                  <a:lnTo>
                    <a:pt x="21082" y="10541"/>
                  </a:lnTo>
                  <a:lnTo>
                    <a:pt x="21082" y="845566"/>
                  </a:lnTo>
                  <a:lnTo>
                    <a:pt x="10541" y="845566"/>
                  </a:lnTo>
                  <a:lnTo>
                    <a:pt x="10541" y="835025"/>
                  </a:lnTo>
                  <a:lnTo>
                    <a:pt x="17769460" y="835025"/>
                  </a:lnTo>
                  <a:lnTo>
                    <a:pt x="17769460" y="845566"/>
                  </a:lnTo>
                  <a:lnTo>
                    <a:pt x="17762094" y="837946"/>
                  </a:lnTo>
                  <a:lnTo>
                    <a:pt x="18189702" y="420497"/>
                  </a:lnTo>
                  <a:lnTo>
                    <a:pt x="18197069" y="428117"/>
                  </a:lnTo>
                  <a:lnTo>
                    <a:pt x="18189702" y="435737"/>
                  </a:lnTo>
                  <a:lnTo>
                    <a:pt x="17762094" y="18288"/>
                  </a:lnTo>
                  <a:lnTo>
                    <a:pt x="17769460" y="10668"/>
                  </a:lnTo>
                  <a:lnTo>
                    <a:pt x="17769460" y="21209"/>
                  </a:lnTo>
                  <a:lnTo>
                    <a:pt x="10541" y="21209"/>
                  </a:lnTo>
                  <a:close/>
                </a:path>
              </a:pathLst>
            </a:custGeom>
            <a:solidFill>
              <a:srgbClr val="A75F0A"/>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a:off x="1762153" y="1065787"/>
            <a:ext cx="14956790" cy="6350"/>
          </a:xfrm>
          <a:prstGeom prst="line">
            <a:avLst/>
          </a:prstGeom>
          <a:ln w="9525" cap="rnd">
            <a:solidFill>
              <a:srgbClr val="000000"/>
            </a:solidFill>
            <a:prstDash val="solid"/>
            <a:headEnd type="none" w="sm" len="sm"/>
            <a:tailEnd type="none" w="sm" len="sm"/>
          </a:ln>
        </p:spPr>
        <p:txBody>
          <a:bodyPr/>
          <a:lstStyle/>
          <a:p>
            <a:endParaRPr lang="en-IN" dirty="0"/>
          </a:p>
        </p:txBody>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4718003" y="201348"/>
            <a:ext cx="8623394" cy="737253"/>
          </a:xfrm>
          <a:prstGeom prst="rect">
            <a:avLst/>
          </a:prstGeom>
        </p:spPr>
        <p:txBody>
          <a:bodyPr lIns="0" tIns="0" rIns="0" bIns="0" rtlCol="0" anchor="t">
            <a:spAutoFit/>
          </a:bodyPr>
          <a:lstStyle/>
          <a:p>
            <a:pPr algn="ctr">
              <a:lnSpc>
                <a:spcPts val="6299"/>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METRICS FOR MODELLLING</a:t>
            </a:r>
          </a:p>
        </p:txBody>
      </p:sp>
      <p:graphicFrame>
        <p:nvGraphicFramePr>
          <p:cNvPr id="18" name="Table 17">
            <a:extLst>
              <a:ext uri="{FF2B5EF4-FFF2-40B4-BE49-F238E27FC236}">
                <a16:creationId xmlns:a16="http://schemas.microsoft.com/office/drawing/2014/main" id="{A230E34D-098F-5248-7758-5A1CAB767186}"/>
              </a:ext>
            </a:extLst>
          </p:cNvPr>
          <p:cNvGraphicFramePr>
            <a:graphicFrameLocks noGrp="1"/>
          </p:cNvGraphicFramePr>
          <p:nvPr>
            <p:extLst>
              <p:ext uri="{D42A27DB-BD31-4B8C-83A1-F6EECF244321}">
                <p14:modId xmlns:p14="http://schemas.microsoft.com/office/powerpoint/2010/main" val="3666306242"/>
              </p:ext>
            </p:extLst>
          </p:nvPr>
        </p:nvGraphicFramePr>
        <p:xfrm>
          <a:off x="2895600" y="2004263"/>
          <a:ext cx="12268200" cy="6505586"/>
        </p:xfrm>
        <a:graphic>
          <a:graphicData uri="http://schemas.openxmlformats.org/drawingml/2006/table">
            <a:tbl>
              <a:tblPr firstRow="1" bandRow="1">
                <a:tableStyleId>{2D5ABB26-0587-4C30-8999-92F81FD0307C}</a:tableStyleId>
              </a:tblPr>
              <a:tblGrid>
                <a:gridCol w="2453640">
                  <a:extLst>
                    <a:ext uri="{9D8B030D-6E8A-4147-A177-3AD203B41FA5}">
                      <a16:colId xmlns:a16="http://schemas.microsoft.com/office/drawing/2014/main" val="3780273316"/>
                    </a:ext>
                  </a:extLst>
                </a:gridCol>
                <a:gridCol w="2453640">
                  <a:extLst>
                    <a:ext uri="{9D8B030D-6E8A-4147-A177-3AD203B41FA5}">
                      <a16:colId xmlns:a16="http://schemas.microsoft.com/office/drawing/2014/main" val="3437282049"/>
                    </a:ext>
                  </a:extLst>
                </a:gridCol>
                <a:gridCol w="2453640">
                  <a:extLst>
                    <a:ext uri="{9D8B030D-6E8A-4147-A177-3AD203B41FA5}">
                      <a16:colId xmlns:a16="http://schemas.microsoft.com/office/drawing/2014/main" val="2904502496"/>
                    </a:ext>
                  </a:extLst>
                </a:gridCol>
                <a:gridCol w="2453640">
                  <a:extLst>
                    <a:ext uri="{9D8B030D-6E8A-4147-A177-3AD203B41FA5}">
                      <a16:colId xmlns:a16="http://schemas.microsoft.com/office/drawing/2014/main" val="3804425619"/>
                    </a:ext>
                  </a:extLst>
                </a:gridCol>
                <a:gridCol w="2453640">
                  <a:extLst>
                    <a:ext uri="{9D8B030D-6E8A-4147-A177-3AD203B41FA5}">
                      <a16:colId xmlns:a16="http://schemas.microsoft.com/office/drawing/2014/main" val="4015331764"/>
                    </a:ext>
                  </a:extLst>
                </a:gridCol>
              </a:tblGrid>
              <a:tr h="808156">
                <a:tc>
                  <a:txBody>
                    <a:bodyPr/>
                    <a:lstStyle/>
                    <a:p>
                      <a:r>
                        <a:rPr lang="en-US" sz="2400" b="1" dirty="0">
                          <a:solidFill>
                            <a:schemeClr val="tx1"/>
                          </a:solidFill>
                          <a:latin typeface="Times New Roman" panose="02020603050405020304" pitchFamily="18" charset="0"/>
                          <a:cs typeface="Times New Roman" panose="02020603050405020304" pitchFamily="18" charset="0"/>
                        </a:rPr>
                        <a:t>Model</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a:solidFill>
                            <a:schemeClr val="tx1"/>
                          </a:solidFill>
                          <a:latin typeface="Times New Roman" panose="02020603050405020304" pitchFamily="18" charset="0"/>
                          <a:cs typeface="Times New Roman" panose="02020603050405020304" pitchFamily="18" charset="0"/>
                        </a:rPr>
                        <a:t>Accuracy</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a:solidFill>
                            <a:schemeClr val="tx1"/>
                          </a:solidFill>
                          <a:latin typeface="Times New Roman" panose="02020603050405020304" pitchFamily="18" charset="0"/>
                          <a:cs typeface="Times New Roman" panose="02020603050405020304" pitchFamily="18" charset="0"/>
                        </a:rPr>
                        <a:t>Precession</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a:solidFill>
                            <a:schemeClr val="tx1"/>
                          </a:solidFill>
                          <a:latin typeface="Times New Roman" panose="02020603050405020304" pitchFamily="18" charset="0"/>
                          <a:cs typeface="Times New Roman" panose="02020603050405020304" pitchFamily="18" charset="0"/>
                        </a:rPr>
                        <a:t>Recall</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effectLst/>
                          <a:latin typeface="Times New Roman" panose="02020603050405020304" pitchFamily="18" charset="0"/>
                          <a:cs typeface="Times New Roman" panose="02020603050405020304" pitchFamily="18" charset="0"/>
                        </a:rPr>
                        <a:t> F1 Score</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5785159"/>
                  </a:ext>
                </a:extLst>
              </a:tr>
              <a:tr h="941937">
                <a:tc>
                  <a:txBody>
                    <a:bodyPr/>
                    <a:lstStyle/>
                    <a:p>
                      <a:r>
                        <a:rPr lang="en-IN" sz="2400" b="1" kern="1200" dirty="0">
                          <a:solidFill>
                            <a:schemeClr val="tx1"/>
                          </a:solidFill>
                          <a:effectLst/>
                          <a:latin typeface="Times New Roman" panose="02020603050405020304" pitchFamily="18" charset="0"/>
                          <a:cs typeface="Times New Roman" panose="02020603050405020304" pitchFamily="18" charset="0"/>
                        </a:rPr>
                        <a:t>Logistic Regression</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kern="1200" dirty="0">
                          <a:solidFill>
                            <a:schemeClr val="tx1"/>
                          </a:solidFill>
                          <a:effectLst/>
                          <a:latin typeface="Times New Roman" panose="02020603050405020304" pitchFamily="18" charset="0"/>
                          <a:cs typeface="Times New Roman" panose="02020603050405020304" pitchFamily="18" charset="0"/>
                        </a:rPr>
                        <a:t>0.823529</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kern="1200" dirty="0">
                          <a:solidFill>
                            <a:schemeClr val="tx1"/>
                          </a:solidFill>
                          <a:effectLst/>
                          <a:latin typeface="Times New Roman" panose="02020603050405020304" pitchFamily="18" charset="0"/>
                          <a:cs typeface="Times New Roman" panose="02020603050405020304" pitchFamily="18" charset="0"/>
                        </a:rPr>
                        <a:t>0.822861</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kern="1200" dirty="0">
                          <a:solidFill>
                            <a:schemeClr val="tx1"/>
                          </a:solidFill>
                          <a:effectLst/>
                          <a:latin typeface="Times New Roman" panose="02020603050405020304" pitchFamily="18" charset="0"/>
                          <a:cs typeface="Times New Roman" panose="02020603050405020304" pitchFamily="18" charset="0"/>
                        </a:rPr>
                        <a:t>0.823529</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kern="1200" dirty="0">
                          <a:solidFill>
                            <a:schemeClr val="tx1"/>
                          </a:solidFill>
                          <a:effectLst/>
                          <a:latin typeface="Times New Roman" panose="02020603050405020304" pitchFamily="18" charset="0"/>
                          <a:cs typeface="Times New Roman" panose="02020603050405020304" pitchFamily="18" charset="0"/>
                        </a:rPr>
                        <a:t>0.813072 </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702325"/>
                  </a:ext>
                </a:extLst>
              </a:tr>
              <a:tr h="1255307">
                <a:tc>
                  <a:txBody>
                    <a:bodyPr/>
                    <a:lstStyle/>
                    <a:p>
                      <a:r>
                        <a:rPr lang="en-IN" sz="2400" b="1" kern="1200" dirty="0">
                          <a:solidFill>
                            <a:schemeClr val="tx1"/>
                          </a:solidFill>
                          <a:effectLst/>
                          <a:latin typeface="Times New Roman" panose="02020603050405020304" pitchFamily="18" charset="0"/>
                          <a:cs typeface="Times New Roman" panose="02020603050405020304" pitchFamily="18" charset="0"/>
                        </a:rPr>
                        <a:t>Support Vector Machine</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kern="1200" dirty="0">
                          <a:solidFill>
                            <a:schemeClr val="tx1"/>
                          </a:solidFill>
                          <a:effectLst/>
                          <a:latin typeface="Times New Roman" panose="02020603050405020304" pitchFamily="18" charset="0"/>
                          <a:cs typeface="Times New Roman" panose="02020603050405020304" pitchFamily="18" charset="0"/>
                        </a:rPr>
                        <a:t>0.921569</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kern="1200" dirty="0">
                          <a:solidFill>
                            <a:schemeClr val="tx1"/>
                          </a:solidFill>
                          <a:effectLst/>
                          <a:latin typeface="Times New Roman" panose="02020603050405020304" pitchFamily="18" charset="0"/>
                          <a:cs typeface="Times New Roman" panose="02020603050405020304" pitchFamily="18" charset="0"/>
                        </a:rPr>
                        <a:t>0.921947</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kern="1200" dirty="0">
                          <a:solidFill>
                            <a:schemeClr val="tx1"/>
                          </a:solidFill>
                          <a:effectLst/>
                          <a:latin typeface="Times New Roman" panose="02020603050405020304" pitchFamily="18" charset="0"/>
                          <a:cs typeface="Times New Roman" panose="02020603050405020304" pitchFamily="18" charset="0"/>
                        </a:rPr>
                        <a:t>0.921569</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kern="1200" dirty="0">
                          <a:solidFill>
                            <a:schemeClr val="tx1"/>
                          </a:solidFill>
                          <a:effectLst/>
                          <a:latin typeface="Times New Roman" panose="02020603050405020304" pitchFamily="18" charset="0"/>
                          <a:cs typeface="Times New Roman" panose="02020603050405020304" pitchFamily="18" charset="0"/>
                        </a:rPr>
                        <a:t>0.920044</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007058"/>
                  </a:ext>
                </a:extLst>
              </a:tr>
              <a:tr h="941937">
                <a:tc>
                  <a:txBody>
                    <a:bodyPr/>
                    <a:lstStyle/>
                    <a:p>
                      <a:r>
                        <a:rPr lang="en-IN" sz="2400" b="1" i="0" kern="1200" dirty="0">
                          <a:solidFill>
                            <a:schemeClr val="tx1"/>
                          </a:solidFill>
                          <a:effectLst/>
                          <a:latin typeface="Times New Roman" panose="02020603050405020304" pitchFamily="18" charset="0"/>
                          <a:ea typeface="+mn-ea"/>
                          <a:cs typeface="Times New Roman" panose="02020603050405020304" pitchFamily="18" charset="0"/>
                        </a:rPr>
                        <a:t>Random Forest</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0.941176</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0.940959</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0.941176</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0.940642</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8907293"/>
                  </a:ext>
                </a:extLst>
              </a:tr>
              <a:tr h="808156">
                <a:tc>
                  <a:txBody>
                    <a:bodyPr/>
                    <a:lstStyle/>
                    <a:p>
                      <a:r>
                        <a:rPr lang="en-IN" sz="2400" b="1" i="0" kern="1200" dirty="0">
                          <a:solidFill>
                            <a:schemeClr val="tx1"/>
                          </a:solidFill>
                          <a:effectLst/>
                          <a:latin typeface="Times New Roman" panose="02020603050405020304" pitchFamily="18" charset="0"/>
                          <a:ea typeface="+mn-ea"/>
                          <a:cs typeface="Times New Roman" panose="02020603050405020304" pitchFamily="18" charset="0"/>
                        </a:rPr>
                        <a:t>Decision Tree</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0.843137</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0.842132</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0.843137</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0.836172</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655768"/>
                  </a:ext>
                </a:extLst>
              </a:tr>
              <a:tr h="808156">
                <a:tc>
                  <a:txBody>
                    <a:bodyPr/>
                    <a:lstStyle/>
                    <a:p>
                      <a:r>
                        <a:rPr lang="en-IN" sz="2400" b="1" i="0" kern="1200" dirty="0">
                          <a:solidFill>
                            <a:schemeClr val="tx1"/>
                          </a:solidFill>
                          <a:effectLst/>
                          <a:latin typeface="Times New Roman" panose="02020603050405020304" pitchFamily="18" charset="0"/>
                          <a:ea typeface="+mn-ea"/>
                          <a:cs typeface="Times New Roman" panose="02020603050405020304" pitchFamily="18" charset="0"/>
                        </a:rPr>
                        <a:t>Extra Trees</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0.921569</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0.921947</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0.921569</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0.920044</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268765"/>
                  </a:ext>
                </a:extLst>
              </a:tr>
              <a:tr h="941937">
                <a:tc>
                  <a:txBody>
                    <a:bodyPr/>
                    <a:lstStyle/>
                    <a:p>
                      <a:r>
                        <a:rPr lang="en-IN" sz="2400" b="1" i="0" kern="1200" dirty="0">
                          <a:solidFill>
                            <a:schemeClr val="tx1"/>
                          </a:solidFill>
                          <a:effectLst/>
                          <a:latin typeface="Times New Roman" panose="02020603050405020304" pitchFamily="18" charset="0"/>
                          <a:ea typeface="+mn-ea"/>
                          <a:cs typeface="Times New Roman" panose="02020603050405020304" pitchFamily="18" charset="0"/>
                        </a:rPr>
                        <a:t>Gradient Boosting</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0.901961</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0.903628</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0.901961</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0.898904</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499762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86385" y="989960"/>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7">
              <a:extLst>
                <a:ext uri="{96DAC541-7B7A-43D3-8B79-37D633B846F1}">
                  <asvg:svgBlip xmlns:asvg="http://schemas.microsoft.com/office/drawing/2016/SVG/main" r:embed="rId8"/>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7">
              <a:extLst>
                <a:ext uri="{96DAC541-7B7A-43D3-8B79-37D633B846F1}">
                  <asvg:svgBlip xmlns:asvg="http://schemas.microsoft.com/office/drawing/2016/SVG/main" r:embed="rId8"/>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5105400" y="209634"/>
            <a:ext cx="9067800" cy="737253"/>
          </a:xfrm>
          <a:prstGeom prst="rect">
            <a:avLst/>
          </a:prstGeom>
        </p:spPr>
        <p:txBody>
          <a:bodyPr wrap="square"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MODEL EVALUATION METRICS </a:t>
            </a:r>
          </a:p>
        </p:txBody>
      </p:sp>
      <p:pic>
        <p:nvPicPr>
          <p:cNvPr id="19" name="Picture 18">
            <a:extLst>
              <a:ext uri="{FF2B5EF4-FFF2-40B4-BE49-F238E27FC236}">
                <a16:creationId xmlns:a16="http://schemas.microsoft.com/office/drawing/2014/main" id="{9587691A-5DB7-E5ED-D934-842E7A8FCB95}"/>
              </a:ext>
            </a:extLst>
          </p:cNvPr>
          <p:cNvPicPr>
            <a:picLocks noChangeAspect="1"/>
          </p:cNvPicPr>
          <p:nvPr/>
        </p:nvPicPr>
        <p:blipFill>
          <a:blip r:embed="rId9"/>
          <a:stretch>
            <a:fillRect/>
          </a:stretch>
        </p:blipFill>
        <p:spPr>
          <a:xfrm>
            <a:off x="2335190" y="1642824"/>
            <a:ext cx="13110882" cy="74568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63245" y="980090"/>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TextBox 11"/>
          <p:cNvSpPr txBox="1"/>
          <p:nvPr/>
        </p:nvSpPr>
        <p:spPr>
          <a:xfrm>
            <a:off x="4724400" y="188242"/>
            <a:ext cx="8492304" cy="737253"/>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CONCLUSION</a:t>
            </a:r>
          </a:p>
        </p:txBody>
      </p:sp>
      <p:sp>
        <p:nvSpPr>
          <p:cNvPr id="12" name="TextBox 12"/>
          <p:cNvSpPr txBox="1"/>
          <p:nvPr/>
        </p:nvSpPr>
        <p:spPr>
          <a:xfrm>
            <a:off x="1013460" y="1713283"/>
            <a:ext cx="16759260" cy="7906010"/>
          </a:xfrm>
          <a:prstGeom prst="rect">
            <a:avLst/>
          </a:prstGeom>
        </p:spPr>
        <p:txBody>
          <a:bodyPr wrap="square" lIns="0" tIns="0" rIns="0" bIns="0" rtlCol="0" anchor="t">
            <a:spAutoFit/>
          </a:bodyPr>
          <a:lstStyle/>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Based on the analysis  random forest  model is the best.</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It gives best overall performance</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It ensures reliable predictions and capturing the majority of true positives.</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Random forest is suitable for small datasets</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It reduces the risk of overfitting while effectively handling small datasets.</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 Compared to remaining models, random forest is computationally less complex, making it faster and easier.</a:t>
            </a:r>
          </a:p>
          <a:p>
            <a:pPr marL="0" indent="0" algn="just">
              <a:lnSpc>
                <a:spcPct val="150000"/>
              </a:lnSpc>
              <a:buNone/>
            </a:pPr>
            <a:r>
              <a:rPr lang="en-US" sz="3200" cap="none" dirty="0">
                <a:latin typeface="Times New Roman" panose="02020603050405020304" pitchFamily="18" charset="0"/>
                <a:cs typeface="Times New Roman" panose="02020603050405020304" pitchFamily="18" charset="0"/>
              </a:rPr>
              <a:t>* Hence, random forest is the best choice due to its performance and efficiency for small datasets, ensuring optimal predictions with minimal complexity. Where as other model’s extra trees, SVM, and decision tree fall short in overall performance metrics compared to random forest.</a:t>
            </a:r>
          </a:p>
          <a:p>
            <a:pPr marL="685823" lvl="2" indent="-228608" algn="l">
              <a:lnSpc>
                <a:spcPts val="4199"/>
              </a:lnSpc>
            </a:pPr>
            <a:endParaRPr lang="en-US" sz="3000" dirty="0">
              <a:solidFill>
                <a:srgbClr val="000000"/>
              </a:solidFill>
              <a:latin typeface="Nunito"/>
              <a:ea typeface="Nunito"/>
              <a:cs typeface="Nunito"/>
              <a:sym typeface="Nunito"/>
            </a:endParaRPr>
          </a:p>
        </p:txBody>
      </p:sp>
      <p:sp>
        <p:nvSpPr>
          <p:cNvPr id="13" name="Freeform 13"/>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6" name="Freeform 16"/>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7" name="Freeform 17"/>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grpSp>
        <p:nvGrpSpPr>
          <p:cNvPr id="6" name="Group 6"/>
          <p:cNvGrpSpPr/>
          <p:nvPr/>
        </p:nvGrpSpPr>
        <p:grpSpPr>
          <a:xfrm>
            <a:off x="4763" y="9601200"/>
            <a:ext cx="18283238" cy="685800"/>
            <a:chOff x="0" y="0"/>
            <a:chExt cx="24377651" cy="914400"/>
          </a:xfrm>
        </p:grpSpPr>
        <p:sp>
          <p:nvSpPr>
            <p:cNvPr id="7" name="Freeform 7"/>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8" name="Group 8"/>
          <p:cNvGrpSpPr/>
          <p:nvPr/>
        </p:nvGrpSpPr>
        <p:grpSpPr>
          <a:xfrm>
            <a:off x="23" y="9501474"/>
            <a:ext cx="18283238" cy="96012"/>
            <a:chOff x="0" y="0"/>
            <a:chExt cx="24377651" cy="128016"/>
          </a:xfrm>
        </p:grpSpPr>
        <p:sp>
          <p:nvSpPr>
            <p:cNvPr id="9" name="Freeform 9"/>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0" name="TextBox 10"/>
          <p:cNvSpPr txBox="1"/>
          <p:nvPr/>
        </p:nvSpPr>
        <p:spPr>
          <a:xfrm>
            <a:off x="3886200" y="2870449"/>
            <a:ext cx="8537178" cy="1401623"/>
          </a:xfrm>
          <a:prstGeom prst="rect">
            <a:avLst/>
          </a:prstGeom>
        </p:spPr>
        <p:txBody>
          <a:bodyPr lIns="0" tIns="0" rIns="0" bIns="0" rtlCol="0" anchor="t">
            <a:spAutoFit/>
          </a:bodyPr>
          <a:lstStyle/>
          <a:p>
            <a:pPr algn="ctr">
              <a:lnSpc>
                <a:spcPts val="11468"/>
              </a:lnSpc>
            </a:pPr>
            <a:r>
              <a:rPr lang="en-US" sz="8191" b="1" dirty="0">
                <a:solidFill>
                  <a:srgbClr val="000000"/>
                </a:solidFill>
                <a:latin typeface="Times New Roman" panose="02020603050405020304" pitchFamily="18" charset="0"/>
                <a:ea typeface="Nunito Bold"/>
                <a:cs typeface="Times New Roman" panose="02020603050405020304" pitchFamily="18" charset="0"/>
                <a:sym typeface="Nunito Bold"/>
              </a:rPr>
              <a:t>THANK YOU!</a:t>
            </a:r>
          </a:p>
        </p:txBody>
      </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6">
            <a:extLst>
              <a:ext uri="{FF2B5EF4-FFF2-40B4-BE49-F238E27FC236}">
                <a16:creationId xmlns:a16="http://schemas.microsoft.com/office/drawing/2014/main" id="{97215D1A-0D96-2CC7-D2AE-D7CC8441C75B}"/>
              </a:ext>
            </a:extLst>
          </p:cNvPr>
          <p:cNvSpPr txBox="1"/>
          <p:nvPr/>
        </p:nvSpPr>
        <p:spPr>
          <a:xfrm>
            <a:off x="6781800" y="4752667"/>
            <a:ext cx="14260207" cy="1384995"/>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Mr.Ravi</a:t>
            </a:r>
          </a:p>
          <a:p>
            <a:r>
              <a:rPr lang="en-US" sz="2800" dirty="0">
                <a:latin typeface="Times New Roman" panose="02020603050405020304" pitchFamily="18" charset="0"/>
                <a:cs typeface="Times New Roman" panose="02020603050405020304" pitchFamily="18" charset="0"/>
              </a:rPr>
              <a:t>Mentor- InfosysInternshipProgram</a:t>
            </a:r>
          </a:p>
          <a:p>
            <a:r>
              <a:rPr lang="en-US" sz="2800" dirty="0">
                <a:latin typeface="Times New Roman" panose="02020603050405020304" pitchFamily="18" charset="0"/>
                <a:cs typeface="Times New Roman" panose="02020603050405020304" pitchFamily="18" charset="0"/>
              </a:rPr>
              <a:t>springboardmentor431n@gmail.com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flipV="1">
            <a:off x="1295400" y="3390900"/>
            <a:ext cx="7696182" cy="0"/>
          </a:xfrm>
          <a:prstGeom prst="line">
            <a:avLst/>
          </a:prstGeom>
          <a:ln w="9525" cap="rnd">
            <a:solidFill>
              <a:srgbClr val="000000"/>
            </a:solidFill>
            <a:prstDash val="solid"/>
            <a:headEnd type="none" w="sm" len="sm"/>
            <a:tailEnd type="none" w="sm" len="sm"/>
          </a:ln>
        </p:spPr>
        <p:txBody>
          <a:bodyPr/>
          <a:lstStyle/>
          <a:p>
            <a:endParaRPr lang="en-IN" dirty="0"/>
          </a:p>
        </p:txBody>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9645260" y="1412561"/>
            <a:ext cx="6911727" cy="7285088"/>
          </a:xfrm>
          <a:custGeom>
            <a:avLst/>
            <a:gdLst/>
            <a:ahLst/>
            <a:cxnLst/>
            <a:rect l="l" t="t" r="r" b="b"/>
            <a:pathLst>
              <a:path w="6911727" h="7285088">
                <a:moveTo>
                  <a:pt x="0" y="0"/>
                </a:moveTo>
                <a:lnTo>
                  <a:pt x="6911728" y="0"/>
                </a:lnTo>
                <a:lnTo>
                  <a:pt x="6911728" y="7285089"/>
                </a:lnTo>
                <a:lnTo>
                  <a:pt x="0" y="7285089"/>
                </a:lnTo>
                <a:lnTo>
                  <a:pt x="0" y="0"/>
                </a:lnTo>
                <a:close/>
              </a:path>
            </a:pathLst>
          </a:custGeom>
          <a:blipFill>
            <a:blip r:embed="rId8"/>
            <a:stretch>
              <a:fillRect/>
            </a:stretch>
          </a:blipFill>
        </p:spPr>
      </p:sp>
      <p:sp>
        <p:nvSpPr>
          <p:cNvPr id="17" name="TextBox 17"/>
          <p:cNvSpPr txBox="1"/>
          <p:nvPr/>
        </p:nvSpPr>
        <p:spPr>
          <a:xfrm>
            <a:off x="1905000" y="1948226"/>
            <a:ext cx="8736688" cy="1270541"/>
          </a:xfrm>
          <a:prstGeom prst="rect">
            <a:avLst/>
          </a:prstGeom>
        </p:spPr>
        <p:txBody>
          <a:bodyPr lIns="0" tIns="0" rIns="0" bIns="0" rtlCol="0" anchor="t">
            <a:spAutoFit/>
          </a:bodyPr>
          <a:lstStyle/>
          <a:p>
            <a:pPr algn="l">
              <a:lnSpc>
                <a:spcPts val="11736"/>
              </a:lnSpc>
            </a:pPr>
            <a:r>
              <a:rPr lang="en-US" sz="4831" b="1" dirty="0">
                <a:solidFill>
                  <a:srgbClr val="000000"/>
                </a:solidFill>
                <a:latin typeface="Times New Roman" panose="02020603050405020304" pitchFamily="18" charset="0"/>
                <a:ea typeface="Arimo Bold"/>
                <a:cs typeface="Times New Roman" panose="02020603050405020304" pitchFamily="18" charset="0"/>
                <a:sym typeface="Arimo Bold"/>
              </a:rPr>
              <a:t>PRESENTATION BY</a:t>
            </a:r>
          </a:p>
        </p:txBody>
      </p:sp>
      <p:sp>
        <p:nvSpPr>
          <p:cNvPr id="18" name="TextBox 18"/>
          <p:cNvSpPr txBox="1"/>
          <p:nvPr/>
        </p:nvSpPr>
        <p:spPr>
          <a:xfrm>
            <a:off x="1731013" y="3827183"/>
            <a:ext cx="6057066" cy="1907061"/>
          </a:xfrm>
          <a:prstGeom prst="rect">
            <a:avLst/>
          </a:prstGeom>
        </p:spPr>
        <p:txBody>
          <a:bodyPr wrap="square" lIns="0" tIns="0" rIns="0" bIns="0" rtlCol="0" anchor="t">
            <a:spAutoFit/>
          </a:bodyPr>
          <a:lstStyle/>
          <a:p>
            <a:pPr algn="ctr">
              <a:lnSpc>
                <a:spcPts val="5053"/>
              </a:lnSpc>
            </a:pPr>
            <a:r>
              <a:rPr lang="en-US" sz="3610" dirty="0">
                <a:solidFill>
                  <a:srgbClr val="000000"/>
                </a:solidFill>
                <a:latin typeface="Times New Roman" panose="02020603050405020304" pitchFamily="18" charset="0"/>
                <a:ea typeface="Poppins"/>
                <a:cs typeface="Times New Roman" panose="02020603050405020304" pitchFamily="18" charset="0"/>
                <a:sym typeface="Poppins"/>
              </a:rPr>
              <a:t>Thota Rahul</a:t>
            </a:r>
          </a:p>
          <a:p>
            <a:pPr algn="ctr">
              <a:lnSpc>
                <a:spcPts val="5053"/>
              </a:lnSpc>
            </a:pPr>
            <a:r>
              <a:rPr lang="en-US" sz="3610" dirty="0">
                <a:solidFill>
                  <a:srgbClr val="000000"/>
                </a:solidFill>
                <a:latin typeface="Times New Roman" panose="02020603050405020304" pitchFamily="18" charset="0"/>
                <a:ea typeface="Poppins"/>
                <a:cs typeface="Times New Roman" panose="02020603050405020304" pitchFamily="18" charset="0"/>
                <a:sym typeface="Poppins"/>
              </a:rPr>
              <a:t>Chede Rethasvi</a:t>
            </a:r>
          </a:p>
          <a:p>
            <a:pPr algn="ctr">
              <a:lnSpc>
                <a:spcPts val="5053"/>
              </a:lnSpc>
            </a:pPr>
            <a:r>
              <a:rPr lang="en-US" sz="3610" dirty="0">
                <a:solidFill>
                  <a:srgbClr val="000000"/>
                </a:solidFill>
                <a:latin typeface="Times New Roman" panose="02020603050405020304" pitchFamily="18" charset="0"/>
                <a:ea typeface="Poppins"/>
                <a:cs typeface="Times New Roman" panose="02020603050405020304" pitchFamily="18" charset="0"/>
                <a:sym typeface="Poppins"/>
              </a:rPr>
              <a:t>Shantanu Punwatkar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flipV="1">
            <a:off x="3866809" y="1259907"/>
            <a:ext cx="9676125" cy="20158"/>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0540174" y="1444533"/>
            <a:ext cx="5325334" cy="6488090"/>
          </a:xfrm>
          <a:custGeom>
            <a:avLst/>
            <a:gdLst/>
            <a:ahLst/>
            <a:cxnLst/>
            <a:rect l="l" t="t" r="r" b="b"/>
            <a:pathLst>
              <a:path w="5325334" h="6488090">
                <a:moveTo>
                  <a:pt x="0" y="0"/>
                </a:moveTo>
                <a:lnTo>
                  <a:pt x="5325334" y="0"/>
                </a:lnTo>
                <a:lnTo>
                  <a:pt x="5325334" y="6488090"/>
                </a:lnTo>
                <a:lnTo>
                  <a:pt x="0" y="64880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5466752" y="191113"/>
            <a:ext cx="6791506" cy="741229"/>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PROBLEM STATEMENT</a:t>
            </a:r>
          </a:p>
        </p:txBody>
      </p:sp>
      <p:sp>
        <p:nvSpPr>
          <p:cNvPr id="18" name="TextBox 18"/>
          <p:cNvSpPr txBox="1"/>
          <p:nvPr/>
        </p:nvSpPr>
        <p:spPr>
          <a:xfrm>
            <a:off x="1478146" y="2040032"/>
            <a:ext cx="8360059" cy="3379515"/>
          </a:xfrm>
          <a:prstGeom prst="rect">
            <a:avLst/>
          </a:prstGeom>
        </p:spPr>
        <p:txBody>
          <a:bodyPr lIns="0" tIns="0" rIns="0" bIns="0" rtlCol="0" anchor="t">
            <a:spAutoFit/>
          </a:bodyPr>
          <a:lstStyle/>
          <a:p>
            <a:pPr marL="647700" lvl="1" indent="-323850" algn="l">
              <a:lnSpc>
                <a:spcPct val="150000"/>
              </a:lnSpc>
              <a:buFont typeface="Arial"/>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Diabetes is a growing global health issue, with cases rising significantly over the past 15 years due to lifestyle factors. </a:t>
            </a:r>
          </a:p>
          <a:p>
            <a:pPr marL="647700" lvl="1" indent="-323850" algn="l">
              <a:lnSpc>
                <a:spcPct val="150000"/>
              </a:lnSpc>
              <a:buFont typeface="Arial"/>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Early detection can prevent complications and improve health outcomes. </a:t>
            </a:r>
          </a:p>
        </p:txBody>
      </p:sp>
      <p:sp>
        <p:nvSpPr>
          <p:cNvPr id="19" name="TextBox 19"/>
          <p:cNvSpPr txBox="1"/>
          <p:nvPr/>
        </p:nvSpPr>
        <p:spPr>
          <a:xfrm>
            <a:off x="1391973" y="5492565"/>
            <a:ext cx="8149558" cy="2779159"/>
          </a:xfrm>
          <a:prstGeom prst="rect">
            <a:avLst/>
          </a:prstGeom>
        </p:spPr>
        <p:txBody>
          <a:bodyPr lIns="0" tIns="0" rIns="0" bIns="0" rtlCol="0" anchor="t">
            <a:spAutoFit/>
          </a:bodyPr>
          <a:lstStyle/>
          <a:p>
            <a:pPr algn="l">
              <a:lnSpc>
                <a:spcPct val="150000"/>
              </a:lnSpc>
              <a:spcBef>
                <a:spcPct val="0"/>
              </a:spcBef>
            </a:pPr>
            <a:r>
              <a:rPr lang="en-US" sz="3399" b="1" dirty="0">
                <a:solidFill>
                  <a:srgbClr val="000000"/>
                </a:solidFill>
                <a:latin typeface="Times New Roman" panose="02020603050405020304" pitchFamily="18" charset="0"/>
                <a:ea typeface="Glacial Indifference Bold"/>
                <a:cs typeface="Times New Roman" panose="02020603050405020304" pitchFamily="18" charset="0"/>
                <a:sym typeface="Glacial Indifference Bold"/>
              </a:rPr>
              <a:t>Objective</a:t>
            </a:r>
            <a:r>
              <a:rPr lang="en-US" sz="3399" dirty="0">
                <a:solidFill>
                  <a:srgbClr val="000000"/>
                </a:solidFill>
                <a:latin typeface="Times New Roman" panose="02020603050405020304" pitchFamily="18" charset="0"/>
                <a:ea typeface="Glacial Indifference"/>
                <a:cs typeface="Times New Roman" panose="02020603050405020304" pitchFamily="18" charset="0"/>
                <a:sym typeface="Glacial Indifference"/>
              </a:rPr>
              <a:t>: </a:t>
            </a:r>
          </a:p>
          <a:p>
            <a:pPr marL="647700" lvl="1" indent="-323850" algn="l">
              <a:lnSpc>
                <a:spcPct val="150000"/>
              </a:lnSpc>
              <a:buFont typeface="Arial"/>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To develop an AI-powered model that predicts a person’s diabetes status (Healthy, Pre-Diabetic, or Diabetic) using healthcare and lifestyle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65605" y="1023849"/>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TextBox 11"/>
          <p:cNvSpPr txBox="1"/>
          <p:nvPr/>
        </p:nvSpPr>
        <p:spPr>
          <a:xfrm>
            <a:off x="5943600" y="245895"/>
            <a:ext cx="4962706" cy="741229"/>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STEPS INVOLVED</a:t>
            </a:r>
          </a:p>
        </p:txBody>
      </p:sp>
      <p:sp>
        <p:nvSpPr>
          <p:cNvPr id="12" name="TextBox 12"/>
          <p:cNvSpPr txBox="1"/>
          <p:nvPr/>
        </p:nvSpPr>
        <p:spPr>
          <a:xfrm>
            <a:off x="2209800" y="2354729"/>
            <a:ext cx="12795154" cy="3379515"/>
          </a:xfrm>
          <a:prstGeom prst="rect">
            <a:avLst/>
          </a:prstGeom>
        </p:spPr>
        <p:txBody>
          <a:bodyPr lIns="0" tIns="0" rIns="0" bIns="0" rtlCol="0" anchor="t">
            <a:spAutoFit/>
          </a:bodyPr>
          <a:lstStyle/>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Data Collection</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Gather healthcare and lifestyle survey statistics</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EDA &amp; Preprocessing</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Explore data, handle missing values, and normalize</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Feature Selection</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Identify important features, apply reduction techniques</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Build Model</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Train and test classification models</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Evaluation Metrics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Use Accuracy, Precision, Recall, and F1-Score</a:t>
            </a:r>
          </a:p>
        </p:txBody>
      </p:sp>
      <p:sp>
        <p:nvSpPr>
          <p:cNvPr id="13" name="Freeform 13"/>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6" name="Freeform 16"/>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7" name="Freeform 17"/>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a:off x="1663246" y="1042831"/>
            <a:ext cx="14956790" cy="635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TextBox 11"/>
          <p:cNvSpPr txBox="1"/>
          <p:nvPr/>
        </p:nvSpPr>
        <p:spPr>
          <a:xfrm>
            <a:off x="5486400" y="214337"/>
            <a:ext cx="5981014" cy="741229"/>
          </a:xfrm>
          <a:prstGeom prst="rect">
            <a:avLst/>
          </a:prstGeom>
        </p:spPr>
        <p:txBody>
          <a:bodyPr lIns="0" tIns="0" rIns="0" bIns="0" rtlCol="0" anchor="t">
            <a:spAutoFit/>
          </a:bodyPr>
          <a:lstStyle/>
          <a:p>
            <a:pPr algn="just">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DATASET OVERVIEW</a:t>
            </a:r>
          </a:p>
        </p:txBody>
      </p:sp>
      <p:sp>
        <p:nvSpPr>
          <p:cNvPr id="12" name="TextBox 12"/>
          <p:cNvSpPr txBox="1"/>
          <p:nvPr/>
        </p:nvSpPr>
        <p:spPr>
          <a:xfrm>
            <a:off x="1825521" y="1453200"/>
            <a:ext cx="12995907" cy="1302023"/>
          </a:xfrm>
          <a:prstGeom prst="rect">
            <a:avLst/>
          </a:prstGeom>
        </p:spPr>
        <p:txBody>
          <a:bodyPr lIns="0" tIns="0" rIns="0" bIns="0" rtlCol="0" anchor="t">
            <a:spAutoFit/>
          </a:bodyPr>
          <a:lstStyle/>
          <a:p>
            <a:pPr marL="1295400" lvl="2" indent="-43180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Records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520 rows | </a:t>
            </a: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Features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17 (16 input, 1 output)</a:t>
            </a:r>
          </a:p>
          <a:p>
            <a:pPr marL="1295400" lvl="2" indent="-43180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Purpose</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Predict diabetes from healthcare &amp; lifestyle data</a:t>
            </a:r>
          </a:p>
        </p:txBody>
      </p:sp>
      <p:sp>
        <p:nvSpPr>
          <p:cNvPr id="13" name="Freeform 13"/>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6" name="Freeform 16"/>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7" name="Freeform 17"/>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2386944" y="2888299"/>
            <a:ext cx="11933408" cy="3425681"/>
          </a:xfrm>
          <a:prstGeom prst="rect">
            <a:avLst/>
          </a:prstGeom>
        </p:spPr>
        <p:txBody>
          <a:bodyPr wrap="square" lIns="0" tIns="0" rIns="0" bIns="0" rtlCol="0" anchor="t">
            <a:spAutoFit/>
          </a:bodyPr>
          <a:lstStyle/>
          <a:p>
            <a:pPr marL="323850" lvl="1" algn="just">
              <a:lnSpc>
                <a:spcPct val="150000"/>
              </a:lnSpc>
            </a:pPr>
            <a:r>
              <a:rPr lang="en-US" sz="3200" b="1" dirty="0">
                <a:solidFill>
                  <a:srgbClr val="000000"/>
                </a:solidFill>
                <a:latin typeface="Times New Roman" panose="02020603050405020304" pitchFamily="18" charset="0"/>
                <a:ea typeface="Nunito Bold"/>
                <a:cs typeface="Times New Roman" panose="02020603050405020304" pitchFamily="18" charset="0"/>
                <a:sym typeface="Nunito Bold"/>
              </a:rPr>
              <a:t>Key Features:</a:t>
            </a:r>
            <a:endPar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endParaRPr>
          </a:p>
          <a:p>
            <a:pPr marL="323850" lvl="1" algn="just">
              <a:lnSpc>
                <a:spcPct val="150000"/>
              </a:lnSpc>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          Age</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Numerical</a:t>
            </a:r>
          </a:p>
          <a:p>
            <a:pPr marL="323850" lvl="1" algn="just">
              <a:lnSpc>
                <a:spcPct val="150000"/>
              </a:lnSpc>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         Gender</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Male/Female</a:t>
            </a:r>
          </a:p>
          <a:p>
            <a:pPr marL="323850" lvl="1" algn="just">
              <a:lnSpc>
                <a:spcPct val="150000"/>
              </a:lnSpc>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         Symptoms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Polyuria, Polydipsia, etc. (Binary)</a:t>
            </a:r>
          </a:p>
          <a:p>
            <a:pPr marL="323850" lvl="1" algn="just">
              <a:lnSpc>
                <a:spcPct val="150000"/>
              </a:lnSpc>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         Lifestyle Factors</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Obesity, Alopecia, Muscle Stiffness, etc. (Binary)</a:t>
            </a:r>
          </a:p>
        </p:txBody>
      </p:sp>
      <p:sp>
        <p:nvSpPr>
          <p:cNvPr id="20" name="TextBox 20"/>
          <p:cNvSpPr txBox="1"/>
          <p:nvPr/>
        </p:nvSpPr>
        <p:spPr>
          <a:xfrm>
            <a:off x="2386944" y="7398701"/>
            <a:ext cx="11567279" cy="1302023"/>
          </a:xfrm>
          <a:prstGeom prst="rect">
            <a:avLst/>
          </a:prstGeom>
        </p:spPr>
        <p:txBody>
          <a:bodyPr lIns="0" tIns="0" rIns="0" bIns="0" rtlCol="0" anchor="t">
            <a:spAutoFit/>
          </a:bodyPr>
          <a:lstStyle/>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Class Distribution</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Likely imbalanced (more non-diabetic cases)</a:t>
            </a:r>
          </a:p>
          <a:p>
            <a:pPr marL="647700" lvl="1" indent="-323850" algn="l">
              <a:lnSpc>
                <a:spcPct val="150000"/>
              </a:lnSpc>
              <a:buFont typeface="Arial"/>
              <a:buChar char="•"/>
            </a:pPr>
            <a:r>
              <a:rPr lang="en-US" sz="3000" b="1" dirty="0">
                <a:solidFill>
                  <a:srgbClr val="000000"/>
                </a:solidFill>
                <a:latin typeface="Times New Roman" panose="02020603050405020304" pitchFamily="18" charset="0"/>
                <a:ea typeface="Nunito Bold"/>
                <a:cs typeface="Times New Roman" panose="02020603050405020304" pitchFamily="18" charset="0"/>
                <a:sym typeface="Nunito Bold"/>
              </a:rPr>
              <a:t>Data Quality</a:t>
            </a:r>
            <a:r>
              <a:rPr lang="en-US" sz="3000" dirty="0">
                <a:solidFill>
                  <a:srgbClr val="000000"/>
                </a:solidFill>
                <a:latin typeface="Times New Roman" panose="02020603050405020304" pitchFamily="18" charset="0"/>
                <a:ea typeface="Nunito"/>
                <a:cs typeface="Times New Roman" panose="02020603050405020304" pitchFamily="18" charset="0"/>
                <a:sym typeface="Nunito"/>
              </a:rPr>
              <a:t>: No missing values; binary features except Age</a:t>
            </a:r>
          </a:p>
        </p:txBody>
      </p:sp>
      <p:sp>
        <p:nvSpPr>
          <p:cNvPr id="21" name="TextBox 21"/>
          <p:cNvSpPr txBox="1"/>
          <p:nvPr/>
        </p:nvSpPr>
        <p:spPr>
          <a:xfrm>
            <a:off x="1825521" y="6597951"/>
            <a:ext cx="2613065" cy="537837"/>
          </a:xfrm>
          <a:prstGeom prst="rect">
            <a:avLst/>
          </a:prstGeom>
        </p:spPr>
        <p:txBody>
          <a:bodyPr lIns="0" tIns="0" rIns="0" bIns="0" rtlCol="0" anchor="t">
            <a:spAutoFit/>
          </a:bodyPr>
          <a:lstStyle/>
          <a:p>
            <a:pPr algn="ctr">
              <a:lnSpc>
                <a:spcPts val="4480"/>
              </a:lnSpc>
              <a:spcBef>
                <a:spcPct val="0"/>
              </a:spcBef>
            </a:pPr>
            <a:r>
              <a:rPr lang="en-US" sz="3200" b="1" dirty="0">
                <a:solidFill>
                  <a:srgbClr val="000000"/>
                </a:solidFill>
                <a:latin typeface="Times New Roman" panose="02020603050405020304" pitchFamily="18" charset="0"/>
                <a:ea typeface="Nunito Bold"/>
                <a:cs typeface="Times New Roman" panose="02020603050405020304" pitchFamily="18" charset="0"/>
                <a:sym typeface="Nunito Bold"/>
              </a:rPr>
              <a:t>Data Insights: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569057" y="1341040"/>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4114800" y="352898"/>
            <a:ext cx="9306106" cy="741229"/>
          </a:xfrm>
          <a:prstGeom prst="rect">
            <a:avLst/>
          </a:prstGeom>
        </p:spPr>
        <p:txBody>
          <a:bodyPr lIns="0" tIns="0" rIns="0" bIns="0" rtlCol="0" anchor="t">
            <a:spAutoFit/>
          </a:bodyPr>
          <a:lstStyle/>
          <a:p>
            <a:pPr algn="just">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EXPLORATORY DATA ANALYSIS</a:t>
            </a:r>
          </a:p>
        </p:txBody>
      </p:sp>
      <p:sp>
        <p:nvSpPr>
          <p:cNvPr id="17" name="TextBox 17"/>
          <p:cNvSpPr txBox="1"/>
          <p:nvPr/>
        </p:nvSpPr>
        <p:spPr>
          <a:xfrm>
            <a:off x="1569057" y="2227408"/>
            <a:ext cx="8208687" cy="6762172"/>
          </a:xfrm>
          <a:prstGeom prst="rect">
            <a:avLst/>
          </a:prstGeom>
        </p:spPr>
        <p:txBody>
          <a:bodyPr lIns="0" tIns="0" rIns="0" bIns="0" rtlCol="0" anchor="t">
            <a:spAutoFit/>
          </a:bodyPr>
          <a:lstStyle/>
          <a:p>
            <a:pPr marL="532467" lvl="1" indent="-266233" algn="just">
              <a:lnSpc>
                <a:spcPct val="150000"/>
              </a:lnSpc>
              <a:buFont typeface="Arial"/>
              <a:buChar char="•"/>
            </a:pP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a:t>
            </a: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Purpose</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Highlight the patterns, trends, and distributions in the data.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Univariate Analysis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Distribution of Age, Gender, and other features using histograms.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Bivariate Analysis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Correlation between features (e.g., Age vs. Class) using scatter plots or heatmaps.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Outliers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Visuals showing box plots for features like Age.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Class Distribution</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Bar chart showing the ratio of diabetic vs. non-diabetic samples. </a:t>
            </a:r>
          </a:p>
          <a:p>
            <a:pPr marL="532467" lvl="1" indent="-266233"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Visuals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Heatmap for correlation analysis, Boxplots for visualizing outliers in features like Age, Histograms to show the distribution of key features like Age</a:t>
            </a:r>
          </a:p>
        </p:txBody>
      </p:sp>
      <p:pic>
        <p:nvPicPr>
          <p:cNvPr id="20" name="Picture 19">
            <a:extLst>
              <a:ext uri="{FF2B5EF4-FFF2-40B4-BE49-F238E27FC236}">
                <a16:creationId xmlns:a16="http://schemas.microsoft.com/office/drawing/2014/main" id="{4E6D8872-1DD0-0242-6CA4-6DA2DAF2D277}"/>
              </a:ext>
            </a:extLst>
          </p:cNvPr>
          <p:cNvPicPr>
            <a:picLocks noChangeAspect="1"/>
          </p:cNvPicPr>
          <p:nvPr/>
        </p:nvPicPr>
        <p:blipFill>
          <a:blip r:embed="rId8"/>
          <a:stretch>
            <a:fillRect/>
          </a:stretch>
        </p:blipFill>
        <p:spPr>
          <a:xfrm>
            <a:off x="10090020" y="3304672"/>
            <a:ext cx="7578480" cy="48591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grpSp>
        <p:nvGrpSpPr>
          <p:cNvPr id="6" name="Group 6"/>
          <p:cNvGrpSpPr/>
          <p:nvPr/>
        </p:nvGrpSpPr>
        <p:grpSpPr>
          <a:xfrm>
            <a:off x="4763" y="9601200"/>
            <a:ext cx="18283238" cy="685800"/>
            <a:chOff x="0" y="0"/>
            <a:chExt cx="24377651" cy="914400"/>
          </a:xfrm>
        </p:grpSpPr>
        <p:sp>
          <p:nvSpPr>
            <p:cNvPr id="7" name="Freeform 7"/>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8" name="Group 8"/>
          <p:cNvGrpSpPr/>
          <p:nvPr/>
        </p:nvGrpSpPr>
        <p:grpSpPr>
          <a:xfrm>
            <a:off x="23" y="9501474"/>
            <a:ext cx="18283238" cy="96012"/>
            <a:chOff x="0" y="0"/>
            <a:chExt cx="24377651" cy="128016"/>
          </a:xfrm>
        </p:grpSpPr>
        <p:sp>
          <p:nvSpPr>
            <p:cNvPr id="9" name="Freeform 9"/>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0" name="Freeform 10"/>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3" name="Freeform 13"/>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4" name="Freeform 14"/>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5562600" y="314407"/>
            <a:ext cx="6230396" cy="741229"/>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FEATURE SELECTION </a:t>
            </a:r>
          </a:p>
        </p:txBody>
      </p:sp>
      <p:sp>
        <p:nvSpPr>
          <p:cNvPr id="18" name="TextBox 18"/>
          <p:cNvSpPr txBox="1"/>
          <p:nvPr/>
        </p:nvSpPr>
        <p:spPr>
          <a:xfrm>
            <a:off x="1217584" y="2688863"/>
            <a:ext cx="7948003" cy="5439438"/>
          </a:xfrm>
          <a:prstGeom prst="rect">
            <a:avLst/>
          </a:prstGeom>
        </p:spPr>
        <p:txBody>
          <a:bodyPr wrap="square" lIns="0" tIns="0" rIns="0" bIns="0" rtlCol="0" anchor="t">
            <a:spAutoFit/>
          </a:bodyPr>
          <a:lstStyle/>
          <a:p>
            <a:pPr marL="515091" lvl="1" indent="-257546"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Key Observations from the Correlation Matrix</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Strong Correlation with Class (Target): Polyuria (0.62) and Polydipsia (0.59) are strong indicators of diabetes. </a:t>
            </a:r>
          </a:p>
          <a:p>
            <a:pPr marL="515091" lvl="1" indent="-257546"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Moderate Correlation Among Symptoms</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Polyuria and Polydipsia (0.52) often occur together. Weakness and Sudden Weight Loss (0.36) show a moderate relationship. </a:t>
            </a:r>
          </a:p>
          <a:p>
            <a:pPr marL="515091" lvl="1" indent="-257546"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Low or No Correlation</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Alopecia, Genital Thrush, and Muscle Stiffness have low predictive power for diabetes. </a:t>
            </a:r>
          </a:p>
          <a:p>
            <a:pPr marL="515091" lvl="1" indent="-257546"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Age</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Age has very low correlation with most symptoms and may not strongly predict diabetes in this dataset</a:t>
            </a:r>
          </a:p>
        </p:txBody>
      </p:sp>
      <p:sp>
        <p:nvSpPr>
          <p:cNvPr id="19" name="AutoShape 19"/>
          <p:cNvSpPr/>
          <p:nvPr/>
        </p:nvSpPr>
        <p:spPr>
          <a:xfrm rot="1459">
            <a:off x="1665604" y="1312517"/>
            <a:ext cx="14956791" cy="0"/>
          </a:xfrm>
          <a:prstGeom prst="line">
            <a:avLst/>
          </a:prstGeom>
          <a:ln w="9525" cap="rnd">
            <a:solidFill>
              <a:srgbClr val="000000"/>
            </a:solidFill>
            <a:prstDash val="solid"/>
            <a:headEnd type="none" w="sm" len="sm"/>
            <a:tailEnd type="none" w="sm" len="sm"/>
          </a:ln>
        </p:spPr>
      </p:sp>
      <p:pic>
        <p:nvPicPr>
          <p:cNvPr id="20" name="Picture 19">
            <a:extLst>
              <a:ext uri="{FF2B5EF4-FFF2-40B4-BE49-F238E27FC236}">
                <a16:creationId xmlns:a16="http://schemas.microsoft.com/office/drawing/2014/main" id="{8A38C53E-C0C1-F16B-56D6-7B72CB1062CF}"/>
              </a:ext>
            </a:extLst>
          </p:cNvPr>
          <p:cNvPicPr>
            <a:picLocks noChangeAspect="1"/>
          </p:cNvPicPr>
          <p:nvPr/>
        </p:nvPicPr>
        <p:blipFill>
          <a:blip r:embed="rId8"/>
          <a:stretch>
            <a:fillRect/>
          </a:stretch>
        </p:blipFill>
        <p:spPr>
          <a:xfrm>
            <a:off x="9420319" y="2822566"/>
            <a:ext cx="7330521" cy="66221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65605" y="1245514"/>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TextBox 11"/>
          <p:cNvSpPr txBox="1"/>
          <p:nvPr/>
        </p:nvSpPr>
        <p:spPr>
          <a:xfrm>
            <a:off x="6358952" y="253533"/>
            <a:ext cx="5565378" cy="741229"/>
          </a:xfrm>
          <a:prstGeom prst="rect">
            <a:avLst/>
          </a:prstGeom>
        </p:spPr>
        <p:txBody>
          <a:bodyPr lIns="0" tIns="0" rIns="0" bIns="0" rtlCol="0" anchor="t">
            <a:spAutoFit/>
          </a:bodyPr>
          <a:lstStyle/>
          <a:p>
            <a:pPr algn="ctr">
              <a:lnSpc>
                <a:spcPts val="6300"/>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TARGET VARIABLE</a:t>
            </a:r>
          </a:p>
        </p:txBody>
      </p:sp>
      <p:sp>
        <p:nvSpPr>
          <p:cNvPr id="12" name="TextBox 12"/>
          <p:cNvSpPr txBox="1"/>
          <p:nvPr/>
        </p:nvSpPr>
        <p:spPr>
          <a:xfrm>
            <a:off x="2586540" y="3238500"/>
            <a:ext cx="6559172" cy="2687018"/>
          </a:xfrm>
          <a:prstGeom prst="rect">
            <a:avLst/>
          </a:prstGeom>
        </p:spPr>
        <p:txBody>
          <a:bodyPr lIns="0" tIns="0" rIns="0" bIns="0" rtlCol="0" anchor="t">
            <a:spAutoFit/>
          </a:bodyPr>
          <a:lstStyle/>
          <a:p>
            <a:pPr marL="914415" lvl="2" indent="-457200" algn="just">
              <a:lnSpc>
                <a:spcPct val="150000"/>
              </a:lnSpc>
              <a:buFont typeface="Arial" panose="020B0604020202020204" pitchFamily="34" charset="0"/>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69% of individuals in the dataset are diagnosed with diabetes</a:t>
            </a:r>
          </a:p>
          <a:p>
            <a:pPr marL="914415" lvl="2" indent="-457200" algn="just">
              <a:lnSpc>
                <a:spcPct val="150000"/>
              </a:lnSpc>
              <a:buFont typeface="Arial" panose="020B0604020202020204" pitchFamily="34" charset="0"/>
              <a:buChar char="•"/>
            </a:pPr>
            <a:r>
              <a:rPr lang="en-US" sz="3000" dirty="0">
                <a:solidFill>
                  <a:srgbClr val="000000"/>
                </a:solidFill>
                <a:latin typeface="Times New Roman" panose="02020603050405020304" pitchFamily="18" charset="0"/>
                <a:ea typeface="Nunito"/>
                <a:cs typeface="Times New Roman" panose="02020603050405020304" pitchFamily="18" charset="0"/>
                <a:sym typeface="Nunito"/>
              </a:rPr>
              <a:t>31% of individuals in the dataset do not have diabetes</a:t>
            </a:r>
          </a:p>
        </p:txBody>
      </p:sp>
      <p:sp>
        <p:nvSpPr>
          <p:cNvPr id="13" name="Freeform 13"/>
          <p:cNvSpPr/>
          <p:nvPr/>
        </p:nvSpPr>
        <p:spPr>
          <a:xfrm>
            <a:off x="10797493" y="2567472"/>
            <a:ext cx="4856018" cy="4514344"/>
          </a:xfrm>
          <a:custGeom>
            <a:avLst/>
            <a:gdLst/>
            <a:ahLst/>
            <a:cxnLst/>
            <a:rect l="l" t="t" r="r" b="b"/>
            <a:pathLst>
              <a:path w="3985975" h="3985975">
                <a:moveTo>
                  <a:pt x="0" y="0"/>
                </a:moveTo>
                <a:lnTo>
                  <a:pt x="3985975" y="0"/>
                </a:lnTo>
                <a:lnTo>
                  <a:pt x="3985975" y="3985975"/>
                </a:lnTo>
                <a:lnTo>
                  <a:pt x="0" y="3985975"/>
                </a:lnTo>
                <a:lnTo>
                  <a:pt x="0" y="0"/>
                </a:lnTo>
                <a:close/>
              </a:path>
            </a:pathLst>
          </a:custGeom>
          <a:blipFill>
            <a:blip r:embed="rId2"/>
            <a:stretch>
              <a:fillRect/>
            </a:stretch>
          </a:blipFill>
        </p:spPr>
      </p:sp>
      <p:sp>
        <p:nvSpPr>
          <p:cNvPr id="14" name="Freeform 14"/>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7">
              <a:extLst>
                <a:ext uri="{96DAC541-7B7A-43D3-8B79-37D633B846F1}">
                  <asvg:svgBlip xmlns:asvg="http://schemas.microsoft.com/office/drawing/2016/SVG/main" r:embed="rId8"/>
                </a:ext>
              </a:extLst>
            </a:blip>
            <a:stretch>
              <a:fillRect l="-123" r="-123"/>
            </a:stretch>
          </a:blipFill>
        </p:spPr>
      </p:sp>
      <p:sp>
        <p:nvSpPr>
          <p:cNvPr id="17" name="Freeform 17"/>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7">
              <a:extLst>
                <a:ext uri="{96DAC541-7B7A-43D3-8B79-37D633B846F1}">
                  <asvg:svgBlip xmlns:asvg="http://schemas.microsoft.com/office/drawing/2016/SVG/main" r:embed="rId8"/>
                </a:ext>
              </a:extLst>
            </a:blip>
            <a:stretch>
              <a:fillRect l="-123" r="-123"/>
            </a:stretch>
          </a:blipFill>
        </p:spPr>
      </p:sp>
      <p:sp>
        <p:nvSpPr>
          <p:cNvPr id="18" name="Freeform 18"/>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1" y="9501474"/>
            <a:ext cx="18288002" cy="98997"/>
            <a:chOff x="0" y="0"/>
            <a:chExt cx="24384003"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1459">
            <a:off x="1679461" y="1141611"/>
            <a:ext cx="14956791"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3" y="9601200"/>
            <a:ext cx="18283238" cy="685800"/>
            <a:chOff x="0" y="0"/>
            <a:chExt cx="24377651"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9" name="Group 9"/>
          <p:cNvGrpSpPr/>
          <p:nvPr/>
        </p:nvGrpSpPr>
        <p:grpSpPr>
          <a:xfrm>
            <a:off x="23" y="9501474"/>
            <a:ext cx="18283238" cy="96012"/>
            <a:chOff x="0" y="0"/>
            <a:chExt cx="24377651"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1" name="Freeform 11"/>
          <p:cNvSpPr/>
          <p:nvPr/>
        </p:nvSpPr>
        <p:spPr>
          <a:xfrm>
            <a:off x="167189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92096" y="9641099"/>
            <a:ext cx="19672191" cy="1147404"/>
          </a:xfrm>
          <a:custGeom>
            <a:avLst/>
            <a:gdLst/>
            <a:ahLst/>
            <a:cxnLst/>
            <a:rect l="l" t="t" r="r" b="b"/>
            <a:pathLst>
              <a:path w="19672191" h="1147404">
                <a:moveTo>
                  <a:pt x="0" y="0"/>
                </a:moveTo>
                <a:lnTo>
                  <a:pt x="19672192" y="0"/>
                </a:lnTo>
                <a:lnTo>
                  <a:pt x="19672192" y="1147405"/>
                </a:lnTo>
                <a:lnTo>
                  <a:pt x="0" y="1147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7259300" y="3085173"/>
            <a:ext cx="4518707" cy="3939865"/>
          </a:xfrm>
          <a:custGeom>
            <a:avLst/>
            <a:gdLst/>
            <a:ahLst/>
            <a:cxnLst/>
            <a:rect l="l" t="t" r="r" b="b"/>
            <a:pathLst>
              <a:path w="4518707" h="3939865">
                <a:moveTo>
                  <a:pt x="4518707" y="0"/>
                </a:moveTo>
                <a:lnTo>
                  <a:pt x="0" y="0"/>
                </a:lnTo>
                <a:lnTo>
                  <a:pt x="0" y="3939865"/>
                </a:lnTo>
                <a:lnTo>
                  <a:pt x="4518707" y="3939865"/>
                </a:lnTo>
                <a:lnTo>
                  <a:pt x="4518707"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4" name="Freeform 14"/>
          <p:cNvSpPr/>
          <p:nvPr/>
        </p:nvSpPr>
        <p:spPr>
          <a:xfrm>
            <a:off x="-3486583" y="3085173"/>
            <a:ext cx="4518707" cy="3939865"/>
          </a:xfrm>
          <a:custGeom>
            <a:avLst/>
            <a:gdLst/>
            <a:ahLst/>
            <a:cxnLst/>
            <a:rect l="l" t="t" r="r" b="b"/>
            <a:pathLst>
              <a:path w="4518707" h="3939865">
                <a:moveTo>
                  <a:pt x="0" y="0"/>
                </a:moveTo>
                <a:lnTo>
                  <a:pt x="4518707" y="0"/>
                </a:lnTo>
                <a:lnTo>
                  <a:pt x="4518707" y="3939865"/>
                </a:lnTo>
                <a:lnTo>
                  <a:pt x="0" y="3939865"/>
                </a:lnTo>
                <a:lnTo>
                  <a:pt x="0" y="0"/>
                </a:lnTo>
                <a:close/>
              </a:path>
            </a:pathLst>
          </a:custGeom>
          <a:blipFill>
            <a:blip r:embed="rId6">
              <a:extLst>
                <a:ext uri="{96DAC541-7B7A-43D3-8B79-37D633B846F1}">
                  <asvg:svgBlip xmlns:asvg="http://schemas.microsoft.com/office/drawing/2016/SVG/main" r:embed="rId7"/>
                </a:ext>
              </a:extLst>
            </a:blip>
            <a:stretch>
              <a:fillRect l="-123" r="-123"/>
            </a:stretch>
          </a:blipFill>
        </p:spPr>
      </p:sp>
      <p:sp>
        <p:nvSpPr>
          <p:cNvPr id="15" name="Freeform 15"/>
          <p:cNvSpPr/>
          <p:nvPr/>
        </p:nvSpPr>
        <p:spPr>
          <a:xfrm>
            <a:off x="488343" y="-1134331"/>
            <a:ext cx="1080715" cy="3101345"/>
          </a:xfrm>
          <a:custGeom>
            <a:avLst/>
            <a:gdLst/>
            <a:ahLst/>
            <a:cxnLst/>
            <a:rect l="l" t="t" r="r" b="b"/>
            <a:pathLst>
              <a:path w="1080715" h="3101345">
                <a:moveTo>
                  <a:pt x="0" y="0"/>
                </a:moveTo>
                <a:lnTo>
                  <a:pt x="1080715" y="0"/>
                </a:lnTo>
                <a:lnTo>
                  <a:pt x="1080715" y="3101345"/>
                </a:lnTo>
                <a:lnTo>
                  <a:pt x="0" y="3101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371600" y="2662883"/>
            <a:ext cx="9391311" cy="4365619"/>
          </a:xfrm>
          <a:prstGeom prst="rect">
            <a:avLst/>
          </a:prstGeom>
        </p:spPr>
        <p:txBody>
          <a:bodyPr lIns="0" tIns="0" rIns="0" bIns="0" rtlCol="0" anchor="t">
            <a:spAutoFit/>
          </a:bodyPr>
          <a:lstStyle/>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Logistic Regression (LR)</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Linear model, predicts probabilities using the logistic function.</a:t>
            </a:r>
          </a:p>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Support Vector Machine (SVM)</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Uses hyperplanes, effective for high-dimensional data.</a:t>
            </a:r>
          </a:p>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Random Forest (RF)</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Ensemble of decision trees, reduces overfitting.</a:t>
            </a:r>
          </a:p>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Decision Tree (DT)</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Simple, interpretable, splits data by features.</a:t>
            </a:r>
          </a:p>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Extra Trees (ET)</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Random splits, improves variance reduction.</a:t>
            </a:r>
          </a:p>
          <a:p>
            <a:pPr marL="538521" lvl="1" indent="-269260" algn="just">
              <a:lnSpc>
                <a:spcPct val="150000"/>
              </a:lnSpc>
              <a:buFont typeface="Arial"/>
              <a:buChar char="•"/>
            </a:pPr>
            <a:r>
              <a:rPr lang="en-US" sz="2400" b="1" dirty="0">
                <a:solidFill>
                  <a:srgbClr val="000000"/>
                </a:solidFill>
                <a:latin typeface="Times New Roman" panose="02020603050405020304" pitchFamily="18" charset="0"/>
                <a:ea typeface="Nunito Bold"/>
                <a:cs typeface="Times New Roman" panose="02020603050405020304" pitchFamily="18" charset="0"/>
                <a:sym typeface="Nunito Bold"/>
              </a:rPr>
              <a:t>Gradient Boosting (GB)</a:t>
            </a:r>
            <a:r>
              <a:rPr lang="en-US" sz="2400" dirty="0">
                <a:solidFill>
                  <a:srgbClr val="000000"/>
                </a:solidFill>
                <a:latin typeface="Times New Roman" panose="02020603050405020304" pitchFamily="18" charset="0"/>
                <a:ea typeface="Nunito"/>
                <a:cs typeface="Times New Roman" panose="02020603050405020304" pitchFamily="18" charset="0"/>
                <a:sym typeface="Nunito"/>
              </a:rPr>
              <a:t>: Sequential models to minimize error.</a:t>
            </a:r>
          </a:p>
        </p:txBody>
      </p:sp>
      <p:sp>
        <p:nvSpPr>
          <p:cNvPr id="17" name="Freeform 17"/>
          <p:cNvSpPr/>
          <p:nvPr/>
        </p:nvSpPr>
        <p:spPr>
          <a:xfrm>
            <a:off x="11648099" y="2964669"/>
            <a:ext cx="5070844" cy="4482626"/>
          </a:xfrm>
          <a:custGeom>
            <a:avLst/>
            <a:gdLst/>
            <a:ahLst/>
            <a:cxnLst/>
            <a:rect l="l" t="t" r="r" b="b"/>
            <a:pathLst>
              <a:path w="5070844" h="4482626">
                <a:moveTo>
                  <a:pt x="0" y="0"/>
                </a:moveTo>
                <a:lnTo>
                  <a:pt x="5070844" y="0"/>
                </a:lnTo>
                <a:lnTo>
                  <a:pt x="5070844" y="4482626"/>
                </a:lnTo>
                <a:lnTo>
                  <a:pt x="0" y="44826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5289503" y="211029"/>
            <a:ext cx="7708994" cy="741229"/>
          </a:xfrm>
          <a:prstGeom prst="rect">
            <a:avLst/>
          </a:prstGeom>
        </p:spPr>
        <p:txBody>
          <a:bodyPr lIns="0" tIns="0" rIns="0" bIns="0" rtlCol="0" anchor="t">
            <a:spAutoFit/>
          </a:bodyPr>
          <a:lstStyle/>
          <a:p>
            <a:pPr algn="ctr">
              <a:lnSpc>
                <a:spcPts val="6299"/>
              </a:lnSpc>
            </a:pPr>
            <a:r>
              <a:rPr lang="en-US" sz="4500" b="1" dirty="0">
                <a:solidFill>
                  <a:srgbClr val="000000"/>
                </a:solidFill>
                <a:latin typeface="Times New Roman" panose="02020603050405020304" pitchFamily="18" charset="0"/>
                <a:ea typeface="Arimo Bold"/>
                <a:cs typeface="Times New Roman" panose="02020603050405020304" pitchFamily="18" charset="0"/>
                <a:sym typeface="Arimo Bold"/>
              </a:rPr>
              <a:t>CLASSIFICATION MODELS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724</Words>
  <Application>Microsoft Office PowerPoint</Application>
  <PresentationFormat>Custom</PresentationFormat>
  <Paragraphs>104</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Glacial Indifference</vt:lpstr>
      <vt:lpstr>Nunito</vt:lpstr>
      <vt:lpstr>Arial</vt:lpstr>
      <vt:lpstr>Calibri</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ppt final.pptx</dc:title>
  <cp:lastModifiedBy>chede rethasvi</cp:lastModifiedBy>
  <cp:revision>2</cp:revision>
  <dcterms:created xsi:type="dcterms:W3CDTF">2006-08-16T00:00:00Z</dcterms:created>
  <dcterms:modified xsi:type="dcterms:W3CDTF">2024-12-25T17:36:06Z</dcterms:modified>
  <dc:identifier>DAGaT35WO6g</dc:identifier>
</cp:coreProperties>
</file>